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8" r:id="rId2"/>
    <p:sldId id="266" r:id="rId3"/>
    <p:sldId id="267" r:id="rId4"/>
    <p:sldId id="270" r:id="rId5"/>
    <p:sldId id="271" r:id="rId6"/>
    <p:sldId id="272" r:id="rId7"/>
    <p:sldId id="273" r:id="rId8"/>
    <p:sldId id="274" r:id="rId9"/>
    <p:sldId id="278" r:id="rId10"/>
    <p:sldId id="279" r:id="rId11"/>
    <p:sldId id="275" r:id="rId12"/>
    <p:sldId id="269" r:id="rId13"/>
    <p:sldId id="256" r:id="rId14"/>
    <p:sldId id="257" r:id="rId15"/>
    <p:sldId id="260"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45"/>
    <p:restoredTop sz="77921"/>
  </p:normalViewPr>
  <p:slideViewPr>
    <p:cSldViewPr snapToGrid="0">
      <p:cViewPr>
        <p:scale>
          <a:sx n="108" d="100"/>
          <a:sy n="108" d="100"/>
        </p:scale>
        <p:origin x="1216" y="144"/>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 update full </a:t>
            </a:r>
            <a:r>
              <a:rPr lang="en-US" dirty="0" err="1"/>
              <a:t>bering</a:t>
            </a:r>
            <a:r>
              <a:rPr lang="en-US" dirty="0"/>
              <a:t> sea survey grid from curry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13</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14</a:t>
            </a:fld>
            <a:endParaRPr lang="en-US"/>
          </a:p>
        </p:txBody>
      </p:sp>
    </p:spTree>
    <p:extLst>
      <p:ext uri="{BB962C8B-B14F-4D97-AF65-F5344CB8AC3E}">
        <p14:creationId xmlns:p14="http://schemas.microsoft.com/office/powerpoint/2010/main" val="173231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15</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p:cNvSpPr>
            <a:spLocks noGrp="1"/>
          </p:cNvSpPr>
          <p:nvPr>
            <p:ph type="sldNum" sz="quarter" idx="5"/>
          </p:nvPr>
        </p:nvSpPr>
        <p:spPr/>
        <p:txBody>
          <a:bodyPr/>
          <a:lstStyle/>
          <a:p>
            <a:fld id="{D66BF9EB-64A4-DC4D-A06C-F056DA3200C4}" type="slidenum">
              <a:rPr lang="en-US" smtClean="0"/>
              <a:t>16</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and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a:t>
            </a:r>
            <a:r>
              <a:rPr lang="en-US"/>
              <a:t>first winter at sea (</a:t>
            </a:r>
            <a:r>
              <a:rPr lang="en-US" dirty="0"/>
              <a:t>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a:t>
            </a:r>
            <a:r>
              <a:rPr lang="en-US"/>
              <a:t>dark shading </a:t>
            </a:r>
            <a:r>
              <a:rPr lang="en-US" dirty="0"/>
              <a:t>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a:t>
            </a:r>
            <a:r>
              <a:rPr lang="en-US" dirty="0" err="1"/>
              <a:t>abundance.The</a:t>
            </a:r>
            <a:r>
              <a:rPr lang="en-US" dirty="0"/>
              <a:t> dashed line represents a 1:1 comparison line, points that fall on the line are equal.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2/9/25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2/9/25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9.png"/><Relationship Id="rId3" Type="http://schemas.openxmlformats.org/officeDocument/2006/relationships/image" Target="../media/image80.png"/><Relationship Id="rId7" Type="http://schemas.openxmlformats.org/officeDocument/2006/relationships/image" Target="../media/image17.png"/><Relationship Id="rId12"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png"/><Relationship Id="rId5" Type="http://schemas.openxmlformats.org/officeDocument/2006/relationships/image" Target="../media/image15.png"/><Relationship Id="rId10"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18.png"/><Relationship Id="rId1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feb</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the average amount of an average&#10;&#10;AI-generated content may be incorrect.">
            <a:extLst>
              <a:ext uri="{FF2B5EF4-FFF2-40B4-BE49-F238E27FC236}">
                <a16:creationId xmlns:a16="http://schemas.microsoft.com/office/drawing/2014/main" id="{66181847-88ED-CFB7-8FCC-2609E3CE3ABC}"/>
              </a:ext>
            </a:extLst>
          </p:cNvPr>
          <p:cNvPicPr>
            <a:picLocks noChangeAspect="1"/>
          </p:cNvPicPr>
          <p:nvPr/>
        </p:nvPicPr>
        <p:blipFill>
          <a:blip r:embed="rId3"/>
          <a:stretch>
            <a:fillRect/>
          </a:stretch>
        </p:blipFill>
        <p:spPr>
          <a:xfrm>
            <a:off x="841665" y="50800"/>
            <a:ext cx="10210800" cy="6807200"/>
          </a:xfrm>
          <a:prstGeom prst="rect">
            <a:avLst/>
          </a:prstGeo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C0EC7B6F-914F-23C5-57AA-91ECA72E1FF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24AE-DA4E-513A-71F4-AFB947A579A7}"/>
              </a:ext>
            </a:extLst>
          </p:cNvPr>
          <p:cNvSpPr>
            <a:spLocks noGrp="1"/>
          </p:cNvSpPr>
          <p:nvPr>
            <p:ph type="title"/>
          </p:nvPr>
        </p:nvSpPr>
        <p:spPr/>
        <p:txBody>
          <a:bodyPr/>
          <a:lstStyle/>
          <a:p>
            <a:r>
              <a:rPr lang="en-US" dirty="0"/>
              <a:t>Older figure versions  </a:t>
            </a:r>
          </a:p>
        </p:txBody>
      </p:sp>
      <p:sp>
        <p:nvSpPr>
          <p:cNvPr id="3" name="Content Placeholder 2">
            <a:extLst>
              <a:ext uri="{FF2B5EF4-FFF2-40B4-BE49-F238E27FC236}">
                <a16:creationId xmlns:a16="http://schemas.microsoft.com/office/drawing/2014/main" id="{8749A341-741B-4A54-1963-48C3DB7EBE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08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DAB89CE-4355-A767-B172-49BD24B2B688}"/>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6288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arctic&#10;&#10;AI-generated content may be incorrect.">
            <a:extLst>
              <a:ext uri="{FF2B5EF4-FFF2-40B4-BE49-F238E27FC236}">
                <a16:creationId xmlns:a16="http://schemas.microsoft.com/office/drawing/2014/main" id="{971F6585-7CC4-C037-7ED9-D2528EEC1FA2}"/>
              </a:ext>
            </a:extLst>
          </p:cNvPr>
          <p:cNvPicPr>
            <a:picLocks noChangeAspect="1"/>
          </p:cNvPicPr>
          <p:nvPr/>
        </p:nvPicPr>
        <p:blipFill>
          <a:blip r:embed="rId3"/>
          <a:srcRect l="15391" t="3968" r="17889"/>
          <a:stretch/>
        </p:blipFill>
        <p:spPr>
          <a:xfrm>
            <a:off x="2271940" y="-5227"/>
            <a:ext cx="7152616" cy="6863227"/>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886934" y="95034"/>
            <a:ext cx="5756335" cy="6812692"/>
            <a:chOff x="886934" y="95034"/>
            <a:chExt cx="57563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886934" y="4182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1.N</a:t>
              </a:r>
              <a:r>
                <a:rPr lang="en-US" sz="2000" b="1" baseline="-25000" dirty="0">
                  <a:latin typeface="Calibri" panose="020F0502020204030204" pitchFamily="34" charset="0"/>
                  <a:cs typeface="Calibri" panose="020F0502020204030204" pitchFamily="34" charset="0"/>
                </a:rPr>
                <a:t>t,s=e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690833" y="35985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53145"/>
              <a:ext cx="3913860" cy="1323439"/>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Northern Bering Sea surveys  (Figure 1)</a:t>
              </a:r>
            </a:p>
            <a:p>
              <a:r>
                <a:rPr lang="en-US" sz="1400" dirty="0">
                  <a:latin typeface="Calibri Light" panose="020F0302020204030204" pitchFamily="34" charset="0"/>
                  <a:cs typeface="Calibri Light" panose="020F0302020204030204" pitchFamily="34" charset="0"/>
                </a:rPr>
                <a:t>NOAA/ADFG, Modeled Index: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3323987"/>
            <a:chOff x="6566178" y="251283"/>
            <a:chExt cx="5626137" cy="3323987"/>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330650"/>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3323987"/>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Fall Snow Depth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a:t>
              </a:r>
              <a:r>
                <a:rPr lang="en-US" sz="1500" u="none" strike="noStrike" dirty="0">
                  <a:effectLst/>
                  <a:latin typeface="Calibri Light" panose="020F0302020204030204" pitchFamily="34" charset="0"/>
                  <a:cs typeface="Calibri Light" panose="020F0302020204030204" pitchFamily="34" charset="0"/>
                </a:rPr>
                <a:t>Yukon river mainstem flow rate </a:t>
              </a:r>
            </a:p>
            <a:p>
              <a:r>
                <a:rPr lang="en-US" sz="1500" dirty="0">
                  <a:latin typeface="Calibri Light" panose="020F0302020204030204" pitchFamily="34" charset="0"/>
                  <a:cs typeface="Calibri Light" panose="020F0302020204030204" pitchFamily="34" charset="0"/>
                </a:rPr>
                <a:t>	USGS, Pilot Station </a:t>
              </a:r>
            </a:p>
            <a:p>
              <a:r>
                <a:rPr lang="en-US" sz="1500" dirty="0">
                  <a:latin typeface="Calibri Light" panose="020F0302020204030204" pitchFamily="34" charset="0"/>
                  <a:cs typeface="Calibri Light" panose="020F0302020204030204" pitchFamily="34" charset="0"/>
                </a:rPr>
                <a:t>4.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5. EBS Pollock Recruitment Index</a:t>
              </a:r>
            </a:p>
            <a:p>
              <a:r>
                <a:rPr lang="en-US" sz="1500" dirty="0">
                  <a:latin typeface="Calibri Light" panose="020F0302020204030204" pitchFamily="34" charset="0"/>
                  <a:cs typeface="Calibri Light" panose="020F0302020204030204" pitchFamily="34" charset="0"/>
                </a:rPr>
                <a:t>	Ianelli et al. 2024 </a:t>
              </a:r>
            </a:p>
            <a:p>
              <a:pPr marL="171450" indent="-171450">
                <a:buFontTx/>
                <a:buChar char="-"/>
              </a:pPr>
              <a:endParaRPr lang="en-US" sz="1500" dirty="0">
                <a:latin typeface="Calibri Light" panose="020F0302020204030204" pitchFamily="34" charset="0"/>
                <a:cs typeface="Calibri Light" panose="020F0302020204030204" pitchFamily="34" charset="0"/>
              </a:endParaRPr>
            </a:p>
            <a:p>
              <a:br>
                <a:rPr lang="en-US" sz="1500" dirty="0">
                  <a:latin typeface="Calibri Light" panose="020F0302020204030204" pitchFamily="34" charset="0"/>
                  <a:cs typeface="Calibri Light" panose="020F0302020204030204" pitchFamily="34" charset="0"/>
                </a:rPr>
              </a:br>
              <a:endParaRPr lang="en-US" sz="1500" dirty="0">
                <a:latin typeface="Calibri Light" panose="020F0302020204030204" pitchFamily="34" charset="0"/>
                <a:cs typeface="Calibri Light" panose="020F0302020204030204" pitchFamily="34" charset="0"/>
              </a:endParaRPr>
            </a:p>
            <a:p>
              <a:pPr marL="285750" indent="-285750" rtl="0">
                <a:spcBef>
                  <a:spcPts val="0"/>
                </a:spcBef>
                <a:spcAft>
                  <a:spcPts val="0"/>
                </a:spcAft>
                <a:buFontTx/>
                <a:buChar char="-"/>
              </a:pPr>
              <a:endParaRPr lang="en-US" sz="1500" dirty="0">
                <a:latin typeface="Calibri Light" panose="020F0302020204030204" pitchFamily="34" charset="0"/>
                <a:cs typeface="Calibri Light" panose="020F0302020204030204" pitchFamily="34" charset="0"/>
              </a:endParaRP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684351"/>
            <a:ext cx="6743245" cy="2673437"/>
            <a:chOff x="6687741" y="2676147"/>
            <a:chExt cx="6743245" cy="2673437"/>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2024106"/>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18094"/>
              <a:ext cx="6350198" cy="2631490"/>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6.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r>
                <a:rPr lang="en-US" sz="1500" dirty="0">
                  <a:latin typeface="Calibri Light" panose="020F0302020204030204" pitchFamily="34" charset="0"/>
                  <a:cs typeface="Calibri Light" panose="020F0302020204030204" pitchFamily="34" charset="0"/>
                </a:rPr>
                <a:t>8. Pink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9.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3348893"/>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661922" y="2682423"/>
            <a:ext cx="3006942" cy="1077218"/>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N</a:t>
            </a:r>
            <a:r>
              <a:rPr lang="en-US" sz="2000" b="1" baseline="-25000" dirty="0">
                <a:latin typeface="Calibri" panose="020F0502020204030204" pitchFamily="34" charset="0"/>
                <a:cs typeface="Calibri" panose="020F0502020204030204" pitchFamily="34" charset="0"/>
              </a:rPr>
              <a:t>t+a+1,s=</a:t>
            </a:r>
            <a:r>
              <a:rPr lang="en-US" sz="2000" b="1" baseline="-25000" dirty="0" err="1">
                <a:latin typeface="Calibri" panose="020F0502020204030204" pitchFamily="34" charset="0"/>
                <a:cs typeface="Calibri" panose="020F0502020204030204" pitchFamily="34" charset="0"/>
              </a:rPr>
              <a:t>m,a</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a:t>
            </a:r>
          </a:p>
          <a:p>
            <a:r>
              <a:rPr lang="en-US" sz="1500" b="1" dirty="0">
                <a:latin typeface="Calibri" panose="020F0502020204030204" pitchFamily="34" charset="0"/>
                <a:cs typeface="Calibri" panose="020F0502020204030204" pitchFamily="34" charset="0"/>
              </a:rPr>
              <a:t>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3" name="Picture 2" descr="A graph of different types of data&#10;&#10;AI-generated content may be incorrect.">
            <a:extLst>
              <a:ext uri="{FF2B5EF4-FFF2-40B4-BE49-F238E27FC236}">
                <a16:creationId xmlns:a16="http://schemas.microsoft.com/office/drawing/2014/main" id="{EA6E8DFA-AA17-AEFF-784B-A9D88E02E6B9}"/>
              </a:ext>
            </a:extLst>
          </p:cNvPr>
          <p:cNvPicPr>
            <a:picLocks noChangeAspect="1"/>
          </p:cNvPicPr>
          <p:nvPr/>
        </p:nvPicPr>
        <p:blipFill>
          <a:blip r:embed="rId3"/>
          <a:stretch>
            <a:fillRect/>
          </a:stretch>
        </p:blipFill>
        <p:spPr>
          <a:xfrm>
            <a:off x="1226127" y="166997"/>
            <a:ext cx="9372599" cy="6694714"/>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AF43779-C888-72DA-8C28-EC3917073D09}"/>
              </a:ext>
            </a:extLst>
          </p:cNvPr>
          <p:cNvPicPr>
            <a:picLocks noChangeAspect="1"/>
          </p:cNvPicPr>
          <p:nvPr/>
        </p:nvPicPr>
        <p:blipFill>
          <a:blip r:embed="rId3"/>
          <a:stretch>
            <a:fillRect/>
          </a:stretch>
        </p:blipFill>
        <p:spPr>
          <a:xfrm>
            <a:off x="95250" y="387927"/>
            <a:ext cx="11322628" cy="6470073"/>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8" name="Picture 7" descr="A graph of different types of weather forecasts&#10;&#10;AI-generated content may be incorrect.">
            <a:extLst>
              <a:ext uri="{FF2B5EF4-FFF2-40B4-BE49-F238E27FC236}">
                <a16:creationId xmlns:a16="http://schemas.microsoft.com/office/drawing/2014/main" id="{0BF09E56-9598-78D4-7B67-E360EACFFE66}"/>
              </a:ext>
            </a:extLst>
          </p:cNvPr>
          <p:cNvPicPr>
            <a:picLocks noChangeAspect="1"/>
          </p:cNvPicPr>
          <p:nvPr/>
        </p:nvPicPr>
        <p:blipFill>
          <a:blip r:embed="rId3"/>
          <a:stretch>
            <a:fillRect/>
          </a:stretch>
        </p:blipFill>
        <p:spPr>
          <a:xfrm>
            <a:off x="2676939" y="62947"/>
            <a:ext cx="6785113" cy="6785113"/>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1871EC6C-9710-59D3-24F5-60474884DF27}"/>
              </a:ext>
            </a:extLst>
          </p:cNvPr>
          <p:cNvPicPr>
            <a:picLocks noChangeAspect="1"/>
          </p:cNvPicPr>
          <p:nvPr/>
        </p:nvPicPr>
        <p:blipFill>
          <a:blip r:embed="rId3"/>
          <a:stretch>
            <a:fillRect/>
          </a:stretch>
        </p:blipFill>
        <p:spPr>
          <a:xfrm>
            <a:off x="48491" y="50469"/>
            <a:ext cx="10306791" cy="6184075"/>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2" name="Picture 1" descr="A graph of age gap&#10;&#10;AI-generated content may be incorrect.">
            <a:extLst>
              <a:ext uri="{FF2B5EF4-FFF2-40B4-BE49-F238E27FC236}">
                <a16:creationId xmlns:a16="http://schemas.microsoft.com/office/drawing/2014/main" id="{F5D38369-F2E4-2445-2A98-85591A4E3ED5}"/>
              </a:ext>
            </a:extLst>
          </p:cNvPr>
          <p:cNvPicPr>
            <a:picLocks noChangeAspect="1"/>
          </p:cNvPicPr>
          <p:nvPr/>
        </p:nvPicPr>
        <p:blipFill>
          <a:blip r:embed="rId3"/>
          <a:stretch>
            <a:fillRect/>
          </a:stretch>
        </p:blipFill>
        <p:spPr>
          <a:xfrm>
            <a:off x="446809" y="220806"/>
            <a:ext cx="8853055" cy="6639792"/>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34938</TotalTime>
  <Words>1594</Words>
  <Application>Microsoft Macintosh PowerPoint</Application>
  <PresentationFormat>Widescreen</PresentationFormat>
  <Paragraphs>116</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Aptos Display</vt:lpstr>
      <vt:lpstr>Arial</vt:lpstr>
      <vt:lpstr>Calibri</vt:lpstr>
      <vt:lpstr>Calibri Light</vt:lpstr>
      <vt:lpstr>Cambria Math</vt:lpstr>
      <vt:lpstr>Office Theme</vt:lpstr>
      <vt:lpstr>New set of figures as of feb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Older figure versions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50</cp:revision>
  <dcterms:created xsi:type="dcterms:W3CDTF">2024-11-20T18:51:47Z</dcterms:created>
  <dcterms:modified xsi:type="dcterms:W3CDTF">2025-02-10T02:27:15Z</dcterms:modified>
</cp:coreProperties>
</file>